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7" r:id="rId3"/>
    <p:sldId id="259" r:id="rId4"/>
    <p:sldId id="257" r:id="rId5"/>
    <p:sldId id="258" r:id="rId6"/>
    <p:sldId id="260" r:id="rId7"/>
    <p:sldId id="280" r:id="rId8"/>
    <p:sldId id="281" r:id="rId9"/>
    <p:sldId id="287" r:id="rId10"/>
    <p:sldId id="289" r:id="rId11"/>
    <p:sldId id="290" r:id="rId12"/>
    <p:sldId id="292" r:id="rId13"/>
    <p:sldId id="295" r:id="rId14"/>
    <p:sldId id="285" r:id="rId15"/>
    <p:sldId id="296" r:id="rId16"/>
    <p:sldId id="270" r:id="rId17"/>
    <p:sldId id="271" r:id="rId18"/>
    <p:sldId id="279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>
        <p:scale>
          <a:sx n="98" d="100"/>
          <a:sy n="98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A34CD51-8416-4919-9B21-3EEC474B7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80CE2A66-8123-43E0-A516-CED6531C6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0769BD6-5111-49BB-989C-B717B6692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D953-CDF8-450E-8991-FB67D9E4699A}" type="datetimeFigureOut">
              <a:rPr lang="it-IT" smtClean="0"/>
              <a:t>10/10/2019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83398C63-2B54-4B65-8660-0A7D01F6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080E8EE-7ABA-44F9-82BE-6D20CB4AC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EF5B-F460-4129-A45A-197174D489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0518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E8A82BA-842A-4A4E-B08D-30BF2EFCC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90529506-D8D0-4A15-964E-8A8C89244D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5CB81C9D-B1B3-42CB-A975-19DE3ED2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D953-CDF8-450E-8991-FB67D9E4699A}" type="datetimeFigureOut">
              <a:rPr lang="it-IT" smtClean="0"/>
              <a:t>10/10/2019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96B16EE1-E1B9-4E9E-98F7-9A7521A96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6700785-D539-4C38-9D7F-FC964AF45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EF5B-F460-4129-A45A-197174D489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483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825F47AF-4B9C-4CBE-A536-ADE4B57D2C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A3ACB216-BA9E-42E1-A480-36CA5B5AA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1B88771A-82FA-4C48-961B-0A15FD08A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D953-CDF8-450E-8991-FB67D9E4699A}" type="datetimeFigureOut">
              <a:rPr lang="it-IT" smtClean="0"/>
              <a:t>10/10/2019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DE7B662-26D2-4E3F-B485-EB0CF8A94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124318DB-A846-4968-A105-6BEA2DE3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EF5B-F460-4129-A45A-197174D489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7506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D953-CDF8-450E-8991-FB67D9E4699A}" type="datetimeFigureOut">
              <a:rPr lang="it-IT" smtClean="0">
                <a:solidFill>
                  <a:srgbClr val="073E87"/>
                </a:solidFill>
              </a:rPr>
              <a:pPr/>
              <a:t>10/10/2019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EF5B-F460-4129-A45A-197174D489B2}" type="slidenum">
              <a:rPr lang="it-IT" smtClean="0">
                <a:solidFill>
                  <a:srgbClr val="073E87"/>
                </a:solidFill>
              </a:rPr>
              <a:pPr/>
              <a:t>‹N›</a:t>
            </a:fld>
            <a:endParaRPr lang="it-IT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626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D953-CDF8-450E-8991-FB67D9E4699A}" type="datetimeFigureOut">
              <a:rPr lang="it-IT" smtClean="0">
                <a:solidFill>
                  <a:srgbClr val="073E87"/>
                </a:solidFill>
              </a:rPr>
              <a:pPr/>
              <a:t>10/10/2019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EF5B-F460-4129-A45A-197174D489B2}" type="slidenum">
              <a:rPr lang="it-IT" smtClean="0">
                <a:solidFill>
                  <a:srgbClr val="073E87"/>
                </a:solidFill>
              </a:rPr>
              <a:pPr/>
              <a:t>‹N›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44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8" y="407417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D953-CDF8-450E-8991-FB67D9E4699A}" type="datetimeFigureOut">
              <a:rPr lang="it-IT" smtClean="0">
                <a:solidFill>
                  <a:srgbClr val="073E87"/>
                </a:solidFill>
              </a:rPr>
              <a:pPr/>
              <a:t>10/10/2019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EF5B-F460-4129-A45A-197174D489B2}" type="slidenum">
              <a:rPr lang="it-IT" smtClean="0">
                <a:solidFill>
                  <a:srgbClr val="073E87"/>
                </a:solidFill>
              </a:rPr>
              <a:pPr/>
              <a:t>‹N›</a:t>
            </a:fld>
            <a:endParaRPr lang="it-IT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827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D953-CDF8-450E-8991-FB67D9E4699A}" type="datetimeFigureOut">
              <a:rPr lang="it-IT" smtClean="0">
                <a:solidFill>
                  <a:srgbClr val="073E87"/>
                </a:solidFill>
              </a:rPr>
              <a:pPr/>
              <a:t>10/10/2019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EF5B-F460-4129-A45A-197174D489B2}" type="slidenum">
              <a:rPr lang="it-IT" smtClean="0">
                <a:solidFill>
                  <a:srgbClr val="073E87"/>
                </a:solidFill>
              </a:rPr>
              <a:pPr/>
              <a:t>‹N›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18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D953-CDF8-450E-8991-FB67D9E4699A}" type="datetimeFigureOut">
              <a:rPr lang="it-IT" smtClean="0">
                <a:solidFill>
                  <a:srgbClr val="073E87"/>
                </a:solidFill>
              </a:rPr>
              <a:pPr/>
              <a:t>10/10/2019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EF5B-F460-4129-A45A-197174D489B2}" type="slidenum">
              <a:rPr lang="it-IT" smtClean="0">
                <a:solidFill>
                  <a:srgbClr val="073E87"/>
                </a:solidFill>
              </a:rPr>
              <a:pPr/>
              <a:t>‹N›</a:t>
            </a:fld>
            <a:endParaRPr lang="it-IT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318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D953-CDF8-450E-8991-FB67D9E4699A}" type="datetimeFigureOut">
              <a:rPr lang="it-IT" smtClean="0">
                <a:solidFill>
                  <a:srgbClr val="073E87"/>
                </a:solidFill>
              </a:rPr>
              <a:pPr/>
              <a:t>10/10/2019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EF5B-F460-4129-A45A-197174D489B2}" type="slidenum">
              <a:rPr lang="it-IT" smtClean="0">
                <a:solidFill>
                  <a:srgbClr val="073E87"/>
                </a:solidFill>
              </a:rPr>
              <a:pPr/>
              <a:t>‹N›</a:t>
            </a:fld>
            <a:endParaRPr lang="it-IT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65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D953-CDF8-450E-8991-FB67D9E4699A}" type="datetimeFigureOut">
              <a:rPr lang="it-IT" smtClean="0">
                <a:solidFill>
                  <a:srgbClr val="073E87"/>
                </a:solidFill>
              </a:rPr>
              <a:pPr/>
              <a:t>10/10/2019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EF5B-F460-4129-A45A-197174D489B2}" type="slidenum">
              <a:rPr lang="it-IT" smtClean="0">
                <a:solidFill>
                  <a:srgbClr val="073E87"/>
                </a:solidFill>
              </a:rPr>
              <a:pPr/>
              <a:t>‹N›</a:t>
            </a:fld>
            <a:endParaRPr lang="it-IT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75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D953-CDF8-450E-8991-FB67D9E4699A}" type="datetimeFigureOut">
              <a:rPr lang="it-IT" smtClean="0">
                <a:solidFill>
                  <a:srgbClr val="073E87"/>
                </a:solidFill>
              </a:rPr>
              <a:pPr/>
              <a:t>10/10/2019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EF5B-F460-4129-A45A-197174D489B2}" type="slidenum">
              <a:rPr lang="it-IT" smtClean="0">
                <a:solidFill>
                  <a:srgbClr val="073E87"/>
                </a:solidFill>
              </a:rPr>
              <a:pPr/>
              <a:t>‹N›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311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8559DB0-0300-450E-81B4-D0A87A506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E0A579A-B76C-44DB-8748-217880B5F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241826B-D4EA-4FBC-B468-FBE624B06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D953-CDF8-450E-8991-FB67D9E4699A}" type="datetimeFigureOut">
              <a:rPr lang="it-IT" smtClean="0"/>
              <a:t>10/10/2019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94FE9DA6-9FDE-494F-ABC4-F145B2568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2A4A80E-58C3-4FA7-9D09-9BE273308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EF5B-F460-4129-A45A-197174D489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7172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D953-CDF8-450E-8991-FB67D9E4699A}" type="datetimeFigureOut">
              <a:rPr lang="it-IT" smtClean="0">
                <a:solidFill>
                  <a:srgbClr val="073E87"/>
                </a:solidFill>
              </a:rPr>
              <a:pPr/>
              <a:t>10/10/2019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EF5B-F460-4129-A45A-197174D489B2}" type="slidenum">
              <a:rPr lang="it-IT" smtClean="0">
                <a:solidFill>
                  <a:srgbClr val="073E87"/>
                </a:solidFill>
              </a:rPr>
              <a:pPr/>
              <a:t>‹N›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28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D953-CDF8-450E-8991-FB67D9E4699A}" type="datetimeFigureOut">
              <a:rPr lang="it-IT" smtClean="0">
                <a:solidFill>
                  <a:srgbClr val="073E87"/>
                </a:solidFill>
              </a:rPr>
              <a:pPr/>
              <a:t>10/10/2019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EF5B-F460-4129-A45A-197174D489B2}" type="slidenum">
              <a:rPr lang="it-IT" smtClean="0">
                <a:solidFill>
                  <a:srgbClr val="073E87"/>
                </a:solidFill>
              </a:rPr>
              <a:pPr/>
              <a:t>‹N›</a:t>
            </a:fld>
            <a:endParaRPr lang="it-IT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06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D953-CDF8-450E-8991-FB67D9E4699A}" type="datetimeFigureOut">
              <a:rPr lang="it-IT" smtClean="0">
                <a:solidFill>
                  <a:srgbClr val="073E87"/>
                </a:solidFill>
              </a:rPr>
              <a:pPr/>
              <a:t>10/10/2019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EF5B-F460-4129-A45A-197174D489B2}" type="slidenum">
              <a:rPr lang="it-IT" smtClean="0">
                <a:solidFill>
                  <a:srgbClr val="073E87"/>
                </a:solidFill>
              </a:rPr>
              <a:pPr/>
              <a:t>‹N›</a:t>
            </a:fld>
            <a:endParaRPr lang="it-IT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40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0B34B94-D4DE-45C9-AC5B-2FEFB2568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61DF2DA9-83E5-4F24-A614-43FF89892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5EBA75B3-A935-4FCA-A487-F4A64A30B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D953-CDF8-450E-8991-FB67D9E4699A}" type="datetimeFigureOut">
              <a:rPr lang="it-IT" smtClean="0"/>
              <a:t>10/10/2019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4DABCF4-49E2-4088-BE55-3E6770590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BBB88EA-D608-4EE6-B899-5BD5694F1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EF5B-F460-4129-A45A-197174D489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6735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64CB41F-B970-436A-A5EC-B3008AE92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B82BBC8-3333-4E05-957E-39172DB35A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4C64B2F0-ED93-4537-ABF6-88E4CBCF9D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942D76E4-A405-4C1B-9E49-6348A74E0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D953-CDF8-450E-8991-FB67D9E4699A}" type="datetimeFigureOut">
              <a:rPr lang="it-IT" smtClean="0"/>
              <a:t>10/10/2019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53BE0E90-9796-4721-BD17-E0F735760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FB08D74B-16FF-4FE9-BC40-890EBAC0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EF5B-F460-4129-A45A-197174D489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7304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64C2DD5-4A2F-4CB8-B989-05A00FBB6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6BFC798D-4C7C-47C9-A053-2E69EF8B3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20960694-6EAA-43D9-84AB-70E6EBECD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1A6BB6FF-5527-465E-9DEB-69E83BCC22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EDC7D8D5-F5A0-4F40-B31C-18D71BACDA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9C6C106C-C667-4C5E-BA68-540D1929B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D953-CDF8-450E-8991-FB67D9E4699A}" type="datetimeFigureOut">
              <a:rPr lang="it-IT" smtClean="0"/>
              <a:t>10/10/2019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72EAF252-25A3-45B3-A007-8BFE59B4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6359F2D2-6D52-4381-B34E-618943E32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EF5B-F460-4129-A45A-197174D489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3027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B0D9412-2318-467A-8573-A188A0618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CE8627E6-92B7-4F16-AD8D-3F6DEB851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D953-CDF8-450E-8991-FB67D9E4699A}" type="datetimeFigureOut">
              <a:rPr lang="it-IT" smtClean="0"/>
              <a:t>10/10/2019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41CE619F-459F-48D6-B8D0-EFB59F871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79280FE-5D83-42B8-A685-AE848ECDF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EF5B-F460-4129-A45A-197174D489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328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980A633F-8426-42C2-9497-5D9E70FB5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D953-CDF8-450E-8991-FB67D9E4699A}" type="datetimeFigureOut">
              <a:rPr lang="it-IT" smtClean="0"/>
              <a:t>10/10/2019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07E930DD-632B-4170-8292-D1CCA4EA5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FCCC323C-099F-4FA9-B4EB-E5CD804AA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EF5B-F460-4129-A45A-197174D489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1708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7047B9D-092B-432D-AF2A-F183EF018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DC59088-FC94-43FA-A065-2A9C41F0A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DA4B84E9-1557-4CF7-8E7E-E2346AE89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24A9BE8C-40C0-4150-9AD4-7E555467E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D953-CDF8-450E-8991-FB67D9E4699A}" type="datetimeFigureOut">
              <a:rPr lang="it-IT" smtClean="0"/>
              <a:t>10/10/2019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1AEFA330-1AD2-40D2-9D96-9E2D1669B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9B6535F6-50F5-44CA-B6FC-2C8BF3AC6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EF5B-F460-4129-A45A-197174D489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9552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F2A142F-1044-4F0B-8494-B77863CDA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BD03D673-4ADB-4EF3-8735-FBD81C50B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6BB1998D-EDBF-4E6E-B645-5B64E3D68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8EBCF2C6-AA78-46A1-B29C-1277D4891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D953-CDF8-450E-8991-FB67D9E4699A}" type="datetimeFigureOut">
              <a:rPr lang="it-IT" smtClean="0"/>
              <a:t>10/10/2019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A6F635A1-857C-4401-8F79-0137068F7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5BE92110-A5FD-4EB2-B761-749CB11A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EF5B-F460-4129-A45A-197174D489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6853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2DFD24FE-CD2A-4CC6-B351-5D7498273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81E2E75B-0BB9-4C7E-9D8C-488176120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D9EEEA0-B0E1-42CE-9AA2-BFD56880D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1D953-CDF8-450E-8991-FB67D9E4699A}" type="datetimeFigureOut">
              <a:rPr lang="it-IT" smtClean="0"/>
              <a:t>10/10/2019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B568A7B-7D91-4992-AE12-3E4693EC1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764ABE5C-B728-4FA2-9B5D-A295308E8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7EF5B-F460-4129-A45A-197174D489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991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1E1D953-CDF8-450E-8991-FB67D9E4699A}" type="datetimeFigureOut">
              <a:rPr lang="it-IT" smtClean="0">
                <a:solidFill>
                  <a:srgbClr val="073E87"/>
                </a:solidFill>
              </a:rPr>
              <a:pPr/>
              <a:t>10/10/2019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it-IT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D67EF5B-F460-4129-A45A-197174D489B2}" type="slidenum">
              <a:rPr lang="it-IT" smtClean="0">
                <a:solidFill>
                  <a:srgbClr val="073E87"/>
                </a:solidFill>
              </a:rPr>
              <a:pPr/>
              <a:t>‹N›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59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701523F-E0AF-4BFB-9D9E-EBE2DBA0DA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Le scuole rendicontano: valore educativo e comunità territoriale</a:t>
            </a:r>
            <a:br>
              <a:rPr lang="it-IT" b="1" dirty="0"/>
            </a:br>
            <a:r>
              <a:rPr lang="it-IT" sz="3100" b="1" dirty="0"/>
              <a:t>Cattolica, 9-10-11 settembre 2019</a:t>
            </a:r>
            <a:br>
              <a:rPr lang="it-IT" sz="3100" b="1" dirty="0"/>
            </a:br>
            <a:endParaRPr lang="it-IT" b="1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1E1E40A5-30A7-4AE0-BBE6-6566872271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514" y="3556001"/>
            <a:ext cx="11157857" cy="2365828"/>
          </a:xfrm>
        </p:spPr>
        <p:txBody>
          <a:bodyPr>
            <a:normAutofit/>
          </a:bodyPr>
          <a:lstStyle/>
          <a:p>
            <a:r>
              <a:rPr lang="it-IT" b="1" dirty="0"/>
              <a:t>Laboratorio – simulazione della compilazione della Rendicontazione sociale</a:t>
            </a:r>
          </a:p>
          <a:p>
            <a:endParaRPr lang="it-IT" b="1" dirty="0"/>
          </a:p>
          <a:p>
            <a:r>
              <a:rPr lang="it-IT" b="1">
                <a:solidFill>
                  <a:schemeClr val="tx1"/>
                </a:solidFill>
              </a:rPr>
              <a:t>ESEMPIO 2</a:t>
            </a:r>
            <a:endParaRPr lang="it-IT" b="1" dirty="0">
              <a:solidFill>
                <a:schemeClr val="tx1"/>
              </a:solidFill>
            </a:endParaRPr>
          </a:p>
          <a:p>
            <a:r>
              <a:rPr lang="it-IT" b="1" dirty="0">
                <a:solidFill>
                  <a:schemeClr val="tx1"/>
                </a:solidFill>
              </a:rPr>
              <a:t>Un Istituto comprensivo rendiconta i risultati raggiunti con riferimento ad una priorità legata all’area </a:t>
            </a:r>
          </a:p>
          <a:p>
            <a:r>
              <a:rPr lang="it-IT" b="1" dirty="0">
                <a:solidFill>
                  <a:schemeClr val="tx1"/>
                </a:solidFill>
              </a:rPr>
              <a:t>«Risultati nelle prove standardizzate nazionali»</a:t>
            </a:r>
          </a:p>
        </p:txBody>
      </p:sp>
    </p:spTree>
    <p:extLst>
      <p:ext uri="{BB962C8B-B14F-4D97-AF65-F5344CB8AC3E}">
        <p14:creationId xmlns:p14="http://schemas.microsoft.com/office/powerpoint/2010/main" val="2928032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EF74896D-71A7-490C-95DF-4C59A84DB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766762"/>
            <a:ext cx="10477500" cy="5324475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42F498F4-BC98-487A-8A76-2930B7E8CD52}"/>
              </a:ext>
            </a:extLst>
          </p:cNvPr>
          <p:cNvSpPr/>
          <p:nvPr/>
        </p:nvSpPr>
        <p:spPr>
          <a:xfrm rot="18828601">
            <a:off x="1418253" y="4506685"/>
            <a:ext cx="578498" cy="205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AD49A6D2-73AD-4540-BEE3-DFA31A74021F}"/>
              </a:ext>
            </a:extLst>
          </p:cNvPr>
          <p:cNvSpPr/>
          <p:nvPr/>
        </p:nvSpPr>
        <p:spPr>
          <a:xfrm rot="18828601">
            <a:off x="3797559" y="4506686"/>
            <a:ext cx="578498" cy="205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81EA768C-16F9-4C62-A3F0-3FB2D11FF2F7}"/>
              </a:ext>
            </a:extLst>
          </p:cNvPr>
          <p:cNvSpPr/>
          <p:nvPr/>
        </p:nvSpPr>
        <p:spPr>
          <a:xfrm rot="18828601">
            <a:off x="1436914" y="5057192"/>
            <a:ext cx="578498" cy="205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22EAAEC2-79B0-450B-9687-B2A6EC3BBC0D}"/>
              </a:ext>
            </a:extLst>
          </p:cNvPr>
          <p:cNvSpPr/>
          <p:nvPr/>
        </p:nvSpPr>
        <p:spPr>
          <a:xfrm rot="18828601">
            <a:off x="6158204" y="4506686"/>
            <a:ext cx="578498" cy="205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55E7CF53-012C-461C-8430-8106A75AE69E}"/>
              </a:ext>
            </a:extLst>
          </p:cNvPr>
          <p:cNvSpPr/>
          <p:nvPr/>
        </p:nvSpPr>
        <p:spPr>
          <a:xfrm rot="18828601">
            <a:off x="8518849" y="4584441"/>
            <a:ext cx="578498" cy="205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9000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360E1D24-55AA-40EC-A1F8-B0077BEAC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871537"/>
            <a:ext cx="10782300" cy="5114925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4BE20FDA-2017-4385-B540-64A98BD7EBC1}"/>
              </a:ext>
            </a:extLst>
          </p:cNvPr>
          <p:cNvSpPr/>
          <p:nvPr/>
        </p:nvSpPr>
        <p:spPr>
          <a:xfrm rot="18828601">
            <a:off x="1285046" y="4463139"/>
            <a:ext cx="578498" cy="205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D2D68BE0-AE2C-4933-9245-FF3E5FC677E4}"/>
              </a:ext>
            </a:extLst>
          </p:cNvPr>
          <p:cNvSpPr/>
          <p:nvPr/>
        </p:nvSpPr>
        <p:spPr>
          <a:xfrm rot="18828601">
            <a:off x="3711006" y="4463140"/>
            <a:ext cx="578498" cy="205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6F8DE053-B08B-46BF-A713-643E027B3F4A}"/>
              </a:ext>
            </a:extLst>
          </p:cNvPr>
          <p:cNvSpPr/>
          <p:nvPr/>
        </p:nvSpPr>
        <p:spPr>
          <a:xfrm rot="18828601">
            <a:off x="6081057" y="4463139"/>
            <a:ext cx="578498" cy="205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5275FFF9-6493-4C76-B17D-89AB5C8B1817}"/>
              </a:ext>
            </a:extLst>
          </p:cNvPr>
          <p:cNvSpPr/>
          <p:nvPr/>
        </p:nvSpPr>
        <p:spPr>
          <a:xfrm rot="18828601">
            <a:off x="1173079" y="5022976"/>
            <a:ext cx="578498" cy="205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BE7F2680-4DC8-4738-BC28-21643C31E281}"/>
              </a:ext>
            </a:extLst>
          </p:cNvPr>
          <p:cNvSpPr/>
          <p:nvPr/>
        </p:nvSpPr>
        <p:spPr>
          <a:xfrm rot="18828601">
            <a:off x="8451108" y="4463141"/>
            <a:ext cx="578498" cy="205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765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125A6722-8CE9-4415-B14A-2EA871CCA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6" y="816637"/>
            <a:ext cx="10839627" cy="522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18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xmlns="" id="{0FCD15F3-64B3-41D0-93C0-541893EA1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463729"/>
              </p:ext>
            </p:extLst>
          </p:nvPr>
        </p:nvGraphicFramePr>
        <p:xfrm>
          <a:off x="534955" y="702854"/>
          <a:ext cx="11122090" cy="406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3706">
                  <a:extLst>
                    <a:ext uri="{9D8B030D-6E8A-4147-A177-3AD203B41FA5}">
                      <a16:colId xmlns:a16="http://schemas.microsoft.com/office/drawing/2014/main" xmlns="" val="1633631935"/>
                    </a:ext>
                  </a:extLst>
                </a:gridCol>
                <a:gridCol w="7828384">
                  <a:extLst>
                    <a:ext uri="{9D8B030D-6E8A-4147-A177-3AD203B41FA5}">
                      <a16:colId xmlns:a16="http://schemas.microsoft.com/office/drawing/2014/main" xmlns="" val="4116460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Area di processo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Descrizione dell’obiettivo di processo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017764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it-IT" sz="2000" b="1" dirty="0"/>
                        <a:t>Curricolo, progettazione e valutazione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Potenziare e migliorare le attività di recupero individualizzato anche attraverso</a:t>
                      </a:r>
                    </a:p>
                    <a:p>
                      <a:r>
                        <a:rPr lang="it-IT" dirty="0"/>
                        <a:t>l'utilizzo di nuove modalità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386893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Programmazione per obiettivi comuni e didattica modulare. Prove parallele. Elaborare griglie condivise per la valutazione con indicatori chiari.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915549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it-IT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Ambiente di apprendimento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Promuovere, incentivare e diffondere l'utilizzo di nuove tecnologie e metodologie didattiche innovative per tutti e tre gli ordini di scuole.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14780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it-I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Ottimizzare lo sviluppo della didattica laboratoriale per tutte le discipline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294062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it-IT" sz="2000" b="1" dirty="0"/>
                        <a:t>Inclusione e differenziazione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Implementazione delle strategie didattiche inclusive e personalizzate. Promozione e sviluppo dell'uso delle tecnologie compensative per i </a:t>
                      </a:r>
                      <a:r>
                        <a:rPr lang="it-IT" dirty="0" err="1"/>
                        <a:t>bes</a:t>
                      </a:r>
                      <a:r>
                        <a:rPr lang="it-IT" dirty="0"/>
                        <a:t>/</a:t>
                      </a:r>
                      <a:r>
                        <a:rPr lang="it-IT" dirty="0" err="1"/>
                        <a:t>dsa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95481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it-IT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Valorizzazione delle eccellenze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3111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Continuità e orientamento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Realizzazione di progetti di continuità e orientamento.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199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977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xmlns="" id="{0FCD15F3-64B3-41D0-93C0-541893EA1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110796"/>
              </p:ext>
            </p:extLst>
          </p:nvPr>
        </p:nvGraphicFramePr>
        <p:xfrm>
          <a:off x="534955" y="702854"/>
          <a:ext cx="11122090" cy="447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3706">
                  <a:extLst>
                    <a:ext uri="{9D8B030D-6E8A-4147-A177-3AD203B41FA5}">
                      <a16:colId xmlns:a16="http://schemas.microsoft.com/office/drawing/2014/main" xmlns="" val="1633631935"/>
                    </a:ext>
                  </a:extLst>
                </a:gridCol>
                <a:gridCol w="7828384">
                  <a:extLst>
                    <a:ext uri="{9D8B030D-6E8A-4147-A177-3AD203B41FA5}">
                      <a16:colId xmlns:a16="http://schemas.microsoft.com/office/drawing/2014/main" xmlns="" val="4116460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Area di processo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Descrizione dell’obiettivo di processo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0177649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it-IT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Orientamento strategico e organizzazione della scuola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Da potenziare la comunicazione tra i vari Plessi dell'Istituto attraverso strumenti on line, al fine di condividere materiali didattici prodotti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386893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it-I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Potenziare l'utilizzo del sito Web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915549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it-I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Ampliamento dell'offerta formativa orientato al raggiungimento degli obiettivi</a:t>
                      </a:r>
                    </a:p>
                    <a:p>
                      <a:r>
                        <a:rPr lang="it-IT" dirty="0"/>
                        <a:t>di miglioramento individuati nel RAV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3850182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it-IT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Sviluppo e valorizzazione delle risorse umane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Strutturare il piano di formazione annuale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14780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Promuovere la formazione dei docenti sull'utilizzo delle nuove tecnologie.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29406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it-I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Inserimento nel Piano di formazione dei docenti di un percorso sulla didattica per</a:t>
                      </a:r>
                    </a:p>
                    <a:p>
                      <a:r>
                        <a:rPr lang="it-IT" dirty="0"/>
                        <a:t>competenze, sulla valutazione, sugli ambienti di apprendimento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95481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it-IT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Integrazione con il territorio e rapporti con le famiglie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33111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Integrazione con il territorio e rapporti con le famiglie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Partecipazione della scuola alla rete di scuole AMBITO xx e alla rete P*.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199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6833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CFA31021-8B59-4AA1-AB89-711C7692F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91" y="0"/>
            <a:ext cx="12001209" cy="530542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211AB2B5-FCC4-4546-AFE4-5533F59A8964}"/>
              </a:ext>
            </a:extLst>
          </p:cNvPr>
          <p:cNvSpPr txBox="1"/>
          <p:nvPr/>
        </p:nvSpPr>
        <p:spPr>
          <a:xfrm>
            <a:off x="394996" y="3592286"/>
            <a:ext cx="11402008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i="1" dirty="0"/>
              <a:t>Max 3000 caratteri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7655BCDC-0C17-42A5-80FD-6698DC1BB768}"/>
              </a:ext>
            </a:extLst>
          </p:cNvPr>
          <p:cNvSpPr/>
          <p:nvPr/>
        </p:nvSpPr>
        <p:spPr>
          <a:xfrm>
            <a:off x="541176" y="1726164"/>
            <a:ext cx="5408644" cy="6438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1"/>
                </a:solidFill>
              </a:rPr>
              <a:t>Migliorare gli esiti finali dell'esame di Stato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312352B5-8A6A-4FBD-9ABB-79B1D4A336C8}"/>
              </a:ext>
            </a:extLst>
          </p:cNvPr>
          <p:cNvSpPr/>
          <p:nvPr/>
        </p:nvSpPr>
        <p:spPr>
          <a:xfrm>
            <a:off x="6300205" y="1726164"/>
            <a:ext cx="5408644" cy="7557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>
                <a:solidFill>
                  <a:schemeClr val="tx1"/>
                </a:solidFill>
              </a:rPr>
              <a:t>Aumentare la percentuale degli studenti diplomati con votazione uguale o superiore a 80.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254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CFA31021-8B59-4AA1-AB89-711C7692F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91" y="0"/>
            <a:ext cx="12001209" cy="530542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211AB2B5-FCC4-4546-AFE4-5533F59A8964}"/>
              </a:ext>
            </a:extLst>
          </p:cNvPr>
          <p:cNvSpPr txBox="1"/>
          <p:nvPr/>
        </p:nvSpPr>
        <p:spPr>
          <a:xfrm>
            <a:off x="394996" y="3592286"/>
            <a:ext cx="11402008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i="1" dirty="0"/>
              <a:t>Max 3000 caratteri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8919D5E6-41AF-4672-B33A-BA600160B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96" y="3250358"/>
            <a:ext cx="971550" cy="295275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3EE62E3F-3BE1-49C4-8F25-98D3B64CDEB6}"/>
              </a:ext>
            </a:extLst>
          </p:cNvPr>
          <p:cNvSpPr/>
          <p:nvPr/>
        </p:nvSpPr>
        <p:spPr>
          <a:xfrm>
            <a:off x="1366546" y="3265715"/>
            <a:ext cx="648866" cy="279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FD3213E1-1536-44B5-969F-7FE7AF15EF4D}"/>
              </a:ext>
            </a:extLst>
          </p:cNvPr>
          <p:cNvSpPr/>
          <p:nvPr/>
        </p:nvSpPr>
        <p:spPr>
          <a:xfrm>
            <a:off x="541176" y="1726164"/>
            <a:ext cx="5408644" cy="6438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1"/>
                </a:solidFill>
              </a:rPr>
              <a:t>Migliorare gli esiti finali dell'esame di Stato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11964710-203E-4D49-BC2A-77074AFD6C47}"/>
              </a:ext>
            </a:extLst>
          </p:cNvPr>
          <p:cNvSpPr/>
          <p:nvPr/>
        </p:nvSpPr>
        <p:spPr>
          <a:xfrm>
            <a:off x="6300205" y="1726164"/>
            <a:ext cx="5408644" cy="7557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>
                <a:solidFill>
                  <a:schemeClr val="tx1"/>
                </a:solidFill>
              </a:rPr>
              <a:t>Aumentare la percentuale degli studenti diplomati con votazione uguale o superiore a 80.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736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668C6308-0FCC-4965-B8F5-1B1078562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00D3AD78-023E-4725-AC1B-CA66BF252A8E}"/>
              </a:ext>
            </a:extLst>
          </p:cNvPr>
          <p:cNvSpPr txBox="1"/>
          <p:nvPr/>
        </p:nvSpPr>
        <p:spPr>
          <a:xfrm>
            <a:off x="4562669" y="1968759"/>
            <a:ext cx="75484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Max 3000 caratteri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2418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33FCFE8D-783C-449D-A398-5B655E472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D0D01D08-03C4-4912-AF5E-37A5F8EE2B3F}"/>
              </a:ext>
            </a:extLst>
          </p:cNvPr>
          <p:cNvSpPr txBox="1"/>
          <p:nvPr/>
        </p:nvSpPr>
        <p:spPr>
          <a:xfrm>
            <a:off x="4376058" y="2074783"/>
            <a:ext cx="748315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Popolazione scolastica</a:t>
            </a:r>
          </a:p>
          <a:p>
            <a:pPr algn="ctr"/>
            <a:endParaRPr lang="it-IT" sz="1600" dirty="0"/>
          </a:p>
          <a:p>
            <a:r>
              <a:rPr lang="it-IT" sz="1400" b="1" dirty="0"/>
              <a:t>OPPORTUNITA’</a:t>
            </a:r>
            <a:endParaRPr lang="it-IT" sz="1400" dirty="0"/>
          </a:p>
          <a:p>
            <a:r>
              <a:rPr lang="it-IT" sz="1400" dirty="0"/>
              <a:t>In tutti i plessi, la presenza di classi poco numerose consente e privilegia una didattica di tipo individualizzato.</a:t>
            </a:r>
          </a:p>
          <a:p>
            <a:endParaRPr lang="it-IT" sz="1400" dirty="0"/>
          </a:p>
          <a:p>
            <a:r>
              <a:rPr lang="it-IT" sz="1400" b="1" dirty="0"/>
              <a:t>VINCOLI</a:t>
            </a:r>
          </a:p>
          <a:p>
            <a:r>
              <a:rPr lang="it-IT" sz="1400" dirty="0"/>
              <a:t>Facendo riferimento al livello medio dell'Indice ESCS l'Istituto ha un Background familiare "BASSO". Dalle Informazioni di Contesto sullo Status Sociale-economico delle famiglie solo un plesso su Cinque ha un livello MEDIO ALTO. Non è numericamente rilevante l'incidenza di alunni con cittadinanza non italiana. Non ci sono gruppi di studenti che presentano caratteristiche particolari per quanto riguarda la provenienza. I plessi risultano "dislocati" su cinque piccoli Comuni limitrofi e questo rende difficile la comunicazione e l'integrazione.</a:t>
            </a:r>
            <a:endParaRPr lang="it-IT" sz="1400" b="1" dirty="0"/>
          </a:p>
        </p:txBody>
      </p:sp>
    </p:spTree>
    <p:extLst>
      <p:ext uri="{BB962C8B-B14F-4D97-AF65-F5344CB8AC3E}">
        <p14:creationId xmlns:p14="http://schemas.microsoft.com/office/powerpoint/2010/main" val="2066741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33FCFE8D-783C-449D-A398-5B655E472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4434E773-22E5-4054-8844-A86AB4190C62}"/>
              </a:ext>
            </a:extLst>
          </p:cNvPr>
          <p:cNvSpPr txBox="1"/>
          <p:nvPr/>
        </p:nvSpPr>
        <p:spPr>
          <a:xfrm>
            <a:off x="4276115" y="1710405"/>
            <a:ext cx="7483151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Territorio e capitale sociale</a:t>
            </a:r>
          </a:p>
          <a:p>
            <a:pPr algn="ctr"/>
            <a:endParaRPr lang="it-IT" sz="1600" dirty="0"/>
          </a:p>
          <a:p>
            <a:r>
              <a:rPr lang="it-IT" sz="1500" b="1" dirty="0"/>
              <a:t>OPPORTUNITA'</a:t>
            </a:r>
          </a:p>
          <a:p>
            <a:r>
              <a:rPr lang="it-IT" sz="1400" dirty="0"/>
              <a:t>L'area Geografica su cui insiste l'Istituto Comprensivo non si caratterizza sicuramente per un alto livello di industrializzazione. Economicamente si basa su piccola e media impresa e sul settore edilizio. La scuola sorge su Cinque piccoli Comuni (tutti con meno di 2000 abitati)che rappresentano comunque un'utenza abbastanza omogenea. Le Risorse e Competenze utili per la scuola provengono soprattutto dalle ASL di riferimento e dai Comuni che contribuiscono( non solo a livello organizzativo)alla realizzazione di progetti "con e per" l'Istituzione scolastica.</a:t>
            </a:r>
          </a:p>
          <a:p>
            <a:endParaRPr lang="it-IT" sz="1400" dirty="0"/>
          </a:p>
          <a:p>
            <a:r>
              <a:rPr lang="it-IT" sz="1400" b="1" dirty="0"/>
              <a:t>VINCOLI</a:t>
            </a:r>
          </a:p>
          <a:p>
            <a:r>
              <a:rPr lang="it-IT" sz="1400" dirty="0"/>
              <a:t>Dall'analisi dello status socio-economico solo uno dei Cinque Comuni ha un livello Medio-Alto, gli altri rientrano nel livello basso/ medio-basso. Il tasso di immigrazione non è tale da esser preso in considerazione, non contribuisce così all'aumento degli iscritti né all'arricchimento/conoscenza culturale degli studenti. Da potenziare i rapporti con Associazioni Culturali e/o di volontariato per limitare lo svantaggio socio-culturale di quegli alunni che provengono da situazioni familiari disagiate. Da promuovere e potenziare i rapporti con RETI DI SCUOLE e con il Polo didattico di Alatri (Comune Limitrofo più grande) per evitare l'ISOLAMENTO.</a:t>
            </a:r>
          </a:p>
        </p:txBody>
      </p:sp>
    </p:spTree>
    <p:extLst>
      <p:ext uri="{BB962C8B-B14F-4D97-AF65-F5344CB8AC3E}">
        <p14:creationId xmlns:p14="http://schemas.microsoft.com/office/powerpoint/2010/main" val="3796096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33FCFE8D-783C-449D-A398-5B655E472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FB56B0B-2DFE-4F78-A1AD-29855B7FD27F}"/>
              </a:ext>
            </a:extLst>
          </p:cNvPr>
          <p:cNvSpPr txBox="1"/>
          <p:nvPr/>
        </p:nvSpPr>
        <p:spPr>
          <a:xfrm>
            <a:off x="4320074" y="1782147"/>
            <a:ext cx="755696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Risorse economiche e materiali</a:t>
            </a:r>
            <a:endParaRPr lang="it-IT" sz="1600" dirty="0"/>
          </a:p>
          <a:p>
            <a:endParaRPr lang="it-IT" sz="1300" b="1" dirty="0"/>
          </a:p>
          <a:p>
            <a:r>
              <a:rPr lang="it-IT" sz="1400" b="1" dirty="0"/>
              <a:t>OPPORTUNITA'</a:t>
            </a:r>
            <a:endParaRPr lang="it-IT" sz="1400" dirty="0"/>
          </a:p>
          <a:p>
            <a:r>
              <a:rPr lang="it-IT" sz="1400" dirty="0"/>
              <a:t>Gli edifici che ospitano le scuole che compongono l'IC sono di proprietà dell'ente locale che provvede direttamente a riparazioni, manutenzione e fornitura del materiale di pulizia. I Comuni forniscono il servizio di trasporto alunni e della mensa per le scuole dell'infanzia e per gite e visite guidate in orario curriculare. Attraverso finanziamenti e privati statali sono stati acquisiti beni di facile consumo e attrezzature multimediali (</a:t>
            </a:r>
            <a:r>
              <a:rPr lang="it-IT" sz="1400" dirty="0" err="1"/>
              <a:t>lim</a:t>
            </a:r>
            <a:r>
              <a:rPr lang="it-IT" sz="1400" dirty="0"/>
              <a:t> - pc -videoproiettori, ecc.) utilizzate nell'attività didattica curriculare. Le risorse economiche disponibili provengono dallo stato per il funzionamento amministrativo e didattico, per le spese di personale, per i compensi accessori a carico del MOF e per le supplenze brevi e saltuarie, da alcuni enti locali, dall'istituto cassiere e dai genitori degli alunni per progetti didattici previsti nel POF.</a:t>
            </a:r>
          </a:p>
          <a:p>
            <a:endParaRPr lang="it-IT" sz="1400" dirty="0"/>
          </a:p>
          <a:p>
            <a:r>
              <a:rPr lang="it-IT" sz="1400" b="1" dirty="0"/>
              <a:t>VINCOLI</a:t>
            </a:r>
          </a:p>
          <a:p>
            <a:r>
              <a:rPr lang="it-IT" sz="1400" dirty="0"/>
              <a:t>Delle 14 sedi scolastiche dell'istituto n. 10 sono ubicate in comuni di montagna e non tutte possiedono adeguati requisiti di accessibilità e facile raggiungibilità con i mezzi pubblici. Le risorse economiche di cui la scuola dispone non sono sufficienti al suo sviluppo futuro.</a:t>
            </a:r>
          </a:p>
        </p:txBody>
      </p:sp>
    </p:spTree>
    <p:extLst>
      <p:ext uri="{BB962C8B-B14F-4D97-AF65-F5344CB8AC3E}">
        <p14:creationId xmlns:p14="http://schemas.microsoft.com/office/powerpoint/2010/main" val="3284819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33FCFE8D-783C-449D-A398-5B655E472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1831056B-8BDF-4B57-ABD4-BCD64EA77F4F}"/>
              </a:ext>
            </a:extLst>
          </p:cNvPr>
          <p:cNvSpPr txBox="1"/>
          <p:nvPr/>
        </p:nvSpPr>
        <p:spPr>
          <a:xfrm>
            <a:off x="4413380" y="1795400"/>
            <a:ext cx="738051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Risorse professionali</a:t>
            </a:r>
            <a:endParaRPr lang="it-IT" sz="1600" dirty="0"/>
          </a:p>
          <a:p>
            <a:endParaRPr lang="it-IT" sz="1400" b="1" dirty="0"/>
          </a:p>
          <a:p>
            <a:endParaRPr lang="it-IT" sz="1400" b="1" dirty="0"/>
          </a:p>
          <a:p>
            <a:r>
              <a:rPr lang="it-IT" sz="1400" b="1" dirty="0"/>
              <a:t>OPPORTUNITA'</a:t>
            </a:r>
            <a:endParaRPr lang="it-IT" sz="1400" dirty="0"/>
          </a:p>
          <a:p>
            <a:r>
              <a:rPr lang="it-IT" sz="1400" dirty="0"/>
              <a:t>L'87% del Personale docente è a tempo indeterminato. Il 52,6% degli insegnanti da oltre 10 anni presta servizio nello stesso Istituto, ciò concorre a dare (soprattutto nella Scuola d'Infanzia e Primaria) una notevole stabilità. Il 50% del personale si colloca anagraficamente nella fascia 45-55 anni.</a:t>
            </a:r>
          </a:p>
          <a:p>
            <a:endParaRPr lang="it-IT" sz="1400" dirty="0"/>
          </a:p>
          <a:p>
            <a:r>
              <a:rPr lang="it-IT" sz="1400" b="1" dirty="0"/>
              <a:t>VINCOLI</a:t>
            </a:r>
          </a:p>
          <a:p>
            <a:r>
              <a:rPr lang="it-IT" sz="1400" dirty="0"/>
              <a:t>La maggior parte del personale a tempo determinato affluisce nella Scuola Secondaria di Primo Grado dove si registra una minore stabilità rispetto alla scuola d'Infanzia e Primaria.</a:t>
            </a:r>
          </a:p>
        </p:txBody>
      </p:sp>
    </p:spTree>
    <p:extLst>
      <p:ext uri="{BB962C8B-B14F-4D97-AF65-F5344CB8AC3E}">
        <p14:creationId xmlns:p14="http://schemas.microsoft.com/office/powerpoint/2010/main" val="1220537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D521D1E6-B0E8-4BBC-A4A2-D20509D07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5120"/>
            <a:ext cx="12192000" cy="636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6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D04D725D-8D4D-480E-BBB9-0273FB687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23" y="274320"/>
            <a:ext cx="11096624" cy="142875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3C2A1796-95EE-44F0-95AE-9C06CCA0E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22" y="2042160"/>
            <a:ext cx="11020425" cy="40767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46ABC9B8-8C77-406A-8DF9-72F63EC50F3A}"/>
              </a:ext>
            </a:extLst>
          </p:cNvPr>
          <p:cNvSpPr/>
          <p:nvPr/>
        </p:nvSpPr>
        <p:spPr>
          <a:xfrm>
            <a:off x="203200" y="2423160"/>
            <a:ext cx="11313886" cy="20116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5E804F77-BF7E-4690-A9FF-B1065A755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24" y="1122045"/>
            <a:ext cx="11020426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4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xmlns="" id="{A52B949B-60EB-422C-A0AB-34C0987A2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00" y="170405"/>
            <a:ext cx="10888400" cy="651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29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46B14DD8-8BF9-41CD-A539-151289570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17" y="1365325"/>
            <a:ext cx="10949365" cy="41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1728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nde">
  <a:themeElements>
    <a:clrScheme name="Ond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nde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nde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915</Words>
  <Application>Microsoft Office PowerPoint</Application>
  <PresentationFormat>Personalizzato</PresentationFormat>
  <Paragraphs>101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17</vt:i4>
      </vt:variant>
    </vt:vector>
  </HeadingPairs>
  <TitlesOfParts>
    <vt:vector size="19" baseType="lpstr">
      <vt:lpstr>Tema di Office</vt:lpstr>
      <vt:lpstr>Onde</vt:lpstr>
      <vt:lpstr>Le scuole rendicontano: valore educativo e comunità territoriale Cattolica, 9-10-11 settembre 2019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Monica Logozzo</dc:creator>
  <cp:lastModifiedBy>Administrator</cp:lastModifiedBy>
  <cp:revision>23</cp:revision>
  <dcterms:created xsi:type="dcterms:W3CDTF">2019-09-03T16:54:31Z</dcterms:created>
  <dcterms:modified xsi:type="dcterms:W3CDTF">2019-10-10T10:31:21Z</dcterms:modified>
</cp:coreProperties>
</file>